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78" r:id="rId5"/>
    <p:sldId id="270" r:id="rId6"/>
    <p:sldId id="262" r:id="rId7"/>
    <p:sldId id="258" r:id="rId8"/>
    <p:sldId id="269" r:id="rId9"/>
    <p:sldId id="260" r:id="rId10"/>
    <p:sldId id="261" r:id="rId11"/>
    <p:sldId id="263" r:id="rId12"/>
    <p:sldId id="264" r:id="rId13"/>
    <p:sldId id="271" r:id="rId14"/>
    <p:sldId id="272" r:id="rId15"/>
    <p:sldId id="265" r:id="rId16"/>
    <p:sldId id="273" r:id="rId17"/>
    <p:sldId id="274" r:id="rId18"/>
    <p:sldId id="266" r:id="rId19"/>
    <p:sldId id="267" r:id="rId20"/>
    <p:sldId id="268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83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4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31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2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0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0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5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5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D5F124-6CDC-4BAC-934A-74722F87497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7C1A99-D160-47C7-B4E1-465081031F4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5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4403-1926-4B89-9AFE-FF9211F5E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Convolution Neural Network (GCNN)</a:t>
            </a:r>
          </a:p>
        </p:txBody>
      </p:sp>
    </p:spTree>
    <p:extLst>
      <p:ext uri="{BB962C8B-B14F-4D97-AF65-F5344CB8AC3E}">
        <p14:creationId xmlns:p14="http://schemas.microsoft.com/office/powerpoint/2010/main" val="235402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9196-98C6-490B-AD29-AE7927272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Networks (GCNs)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32B0-6577-463B-A8A2-ED125A7B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22" y="1737360"/>
            <a:ext cx="11116115" cy="4023360"/>
          </a:xfrm>
        </p:spPr>
        <p:txBody>
          <a:bodyPr/>
          <a:lstStyle/>
          <a:p>
            <a:r>
              <a:rPr lang="en-US" sz="1800" b="0" i="0" u="none" strike="noStrike" baseline="0" dirty="0" err="1">
                <a:solidFill>
                  <a:srgbClr val="393328"/>
                </a:solidFill>
                <a:latin typeface="HelveticaNeue-Light"/>
              </a:rPr>
              <a:t>Kipf</a:t>
            </a:r>
            <a:r>
              <a:rPr lang="en-US" sz="1800" b="0" i="0" u="none" strike="noStrike" baseline="0" dirty="0">
                <a:solidFill>
                  <a:srgbClr val="393328"/>
                </a:solidFill>
                <a:latin typeface="HelveticaNeue-Light"/>
              </a:rPr>
              <a:t> &amp; Welling (ICLR 2017), related previous works by </a:t>
            </a:r>
            <a:r>
              <a:rPr lang="en-US" sz="1800" b="0" i="0" u="none" strike="noStrike" baseline="0" dirty="0" err="1">
                <a:solidFill>
                  <a:srgbClr val="393328"/>
                </a:solidFill>
                <a:latin typeface="HelveticaNeue-Light"/>
              </a:rPr>
              <a:t>Duvenaud</a:t>
            </a:r>
            <a:r>
              <a:rPr lang="en-US" sz="1800" b="0" i="0" u="none" strike="noStrike" baseline="0" dirty="0">
                <a:solidFill>
                  <a:srgbClr val="393328"/>
                </a:solidFill>
                <a:latin typeface="HelveticaNeue-Light"/>
              </a:rPr>
              <a:t> et al. (NIPS 2015) and Li et al. (ICLR 2016)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9B00E43-BF58-4E88-A254-A0931A59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383" y="2179541"/>
            <a:ext cx="6499781" cy="328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D6F65-9B22-4588-8B27-57E3DBDBE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70" y="5703783"/>
            <a:ext cx="7720863" cy="4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9196-98C6-490B-AD29-AE7927272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Networks (GCNs)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E3A0E57-474A-40C8-B9B6-51C6C935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92" y="1941256"/>
            <a:ext cx="8562680" cy="109665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AEC4A34-ECDD-4599-9A7B-A2BB9F1AB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67" y="3073038"/>
            <a:ext cx="8430705" cy="2108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3CC25-125F-48D1-8996-50101092F247}"/>
              </a:ext>
            </a:extLst>
          </p:cNvPr>
          <p:cNvSpPr txBox="1"/>
          <p:nvPr/>
        </p:nvSpPr>
        <p:spPr>
          <a:xfrm>
            <a:off x="2012623" y="5024487"/>
            <a:ext cx="617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 Graph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0C96FE-8CD5-45AC-B873-E8601B5E7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0" t="7346" r="19987" b="2120"/>
          <a:stretch/>
        </p:blipFill>
        <p:spPr bwMode="auto">
          <a:xfrm>
            <a:off x="8993184" y="4810498"/>
            <a:ext cx="2449385" cy="12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CBEF9B8-4E79-452E-9E9D-BA3136B91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5469815"/>
            <a:ext cx="249116" cy="299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ACF4-B119-4430-ABBC-F76F3C09F8A5}"/>
              </a:ext>
            </a:extLst>
          </p:cNvPr>
          <p:cNvSpPr txBox="1"/>
          <p:nvPr/>
        </p:nvSpPr>
        <p:spPr>
          <a:xfrm>
            <a:off x="1867206" y="5433954"/>
            <a:ext cx="646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normalized version of A where A is the 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134420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AEB6-68C8-4742-8F85-5FFC54EC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of Graph Convolutional Networks (GCNs)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46BCD-51DA-43E7-81B8-6711F7B60B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292929"/>
                    </a:solidFill>
                    <a:latin typeface="charter"/>
                  </a:rPr>
                  <a:t>D</a:t>
                </a:r>
                <a:r>
                  <a:rPr lang="en-US" b="1" i="0" dirty="0">
                    <a:solidFill>
                      <a:srgbClr val="292929"/>
                    </a:solidFill>
                    <a:effectLst/>
                    <a:latin typeface="charter"/>
                  </a:rPr>
                  <a:t>iminishing or Exploding problem: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92929"/>
                    </a:solidFill>
                    <a:latin typeface="charter"/>
                  </a:rPr>
                  <a:t>To solve this issue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292929"/>
                    </a:solidFill>
                    <a:latin typeface="charter"/>
                  </a:rPr>
                  <a:t>is normalized by multiplying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 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is the diagonal node degree matrix of </a:t>
                </a:r>
                <a:r>
                  <a:rPr lang="en-US" i="1" dirty="0"/>
                  <a:t>Â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charter"/>
                  </a:rPr>
                  <a:t>is a diagonal matrix with each diagonal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292929"/>
                    </a:solidFill>
                    <a:effectLst/>
                    <a:latin typeface="charter"/>
                  </a:rPr>
                  <a:t> counts the number of edges for the corresponding node </a:t>
                </a:r>
                <a:r>
                  <a:rPr lang="en-US" i="1" dirty="0" err="1">
                    <a:solidFill>
                      <a:srgbClr val="292929"/>
                    </a:solidFill>
                    <a:latin typeface="charter"/>
                  </a:rPr>
                  <a:t>i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charter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292929"/>
                    </a:solidFill>
                    <a:latin typeface="charter"/>
                  </a:rPr>
                  <a:t>                                             Final equation is</a:t>
                </a:r>
              </a:p>
              <a:p>
                <a:pPr marL="0" indent="0">
                  <a:buNone/>
                </a:pPr>
                <a:r>
                  <a:rPr lang="en-US" b="0" i="1" dirty="0">
                    <a:solidFill>
                      <a:srgbClr val="292929"/>
                    </a:solidFill>
                    <a:effectLst/>
                    <a:latin typeface="charter"/>
                  </a:rPr>
                  <a:t>                                  </a:t>
                </a:r>
                <a:r>
                  <a:rPr lang="el-GR" b="0" i="1" dirty="0">
                    <a:solidFill>
                      <a:srgbClr val="292929"/>
                    </a:solidFill>
                    <a:effectLst/>
                    <a:latin typeface="charter"/>
                  </a:rPr>
                  <a:t>σ</a:t>
                </a:r>
                <a:r>
                  <a:rPr lang="el-GR" b="0" i="0" dirty="0">
                    <a:solidFill>
                      <a:srgbClr val="292929"/>
                    </a:solidFill>
                    <a:effectLst/>
                    <a:latin typeface="charter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="0" i="1" dirty="0">
                    <a:solidFill>
                      <a:srgbClr val="292929"/>
                    </a:solidFill>
                    <a:effectLst/>
                    <a:latin typeface="charter"/>
                  </a:rPr>
                  <a:t>ÂHⁱWⁱ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charter"/>
                  </a:rPr>
                  <a:t>), instead of </a:t>
                </a:r>
                <a:r>
                  <a:rPr lang="el-GR" b="0" i="1" dirty="0">
                    <a:solidFill>
                      <a:srgbClr val="292929"/>
                    </a:solidFill>
                    <a:effectLst/>
                    <a:latin typeface="charter"/>
                  </a:rPr>
                  <a:t>σ</a:t>
                </a:r>
                <a:r>
                  <a:rPr lang="el-GR" b="0" i="0" dirty="0">
                    <a:solidFill>
                      <a:srgbClr val="292929"/>
                    </a:solidFill>
                    <a:effectLst/>
                    <a:latin typeface="charter"/>
                  </a:rPr>
                  <a:t>(</a:t>
                </a:r>
                <a:r>
                  <a:rPr lang="en-US" b="0" i="1" dirty="0">
                    <a:solidFill>
                      <a:srgbClr val="292929"/>
                    </a:solidFill>
                    <a:effectLst/>
                    <a:latin typeface="charter"/>
                  </a:rPr>
                  <a:t>ÂHⁱWⁱ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charter"/>
                  </a:rPr>
                  <a:t>)</a:t>
                </a:r>
                <a:r>
                  <a:rPr lang="en-US" dirty="0">
                    <a:solidFill>
                      <a:srgbClr val="292929"/>
                    </a:solidFill>
                    <a:latin typeface="charter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292929"/>
                  </a:solidFill>
                  <a:latin typeface="charter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46BCD-51DA-43E7-81B8-6711F7B60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9562A61-1353-46F1-B39C-5CDAC402C5A4}"/>
              </a:ext>
            </a:extLst>
          </p:cNvPr>
          <p:cNvSpPr txBox="1"/>
          <p:nvPr/>
        </p:nvSpPr>
        <p:spPr>
          <a:xfrm>
            <a:off x="916744" y="5554498"/>
            <a:ext cx="10358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degree of a node is counted as the number of times an edge terminates at that node. So a self-loop will count twice.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4801053E-F250-471D-ADA9-51B35944FA9C}"/>
              </a:ext>
            </a:extLst>
          </p:cNvPr>
          <p:cNvSpPr/>
          <p:nvPr/>
        </p:nvSpPr>
        <p:spPr>
          <a:xfrm rot="16200000">
            <a:off x="4497829" y="3076745"/>
            <a:ext cx="562708" cy="34630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55037-F2EA-4643-9556-F930F5F475E5}"/>
              </a:ext>
            </a:extLst>
          </p:cNvPr>
          <p:cNvSpPr txBox="1"/>
          <p:nvPr/>
        </p:nvSpPr>
        <p:spPr>
          <a:xfrm>
            <a:off x="3754315" y="5084106"/>
            <a:ext cx="247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Propagation Rule</a:t>
            </a:r>
          </a:p>
        </p:txBody>
      </p:sp>
    </p:spTree>
    <p:extLst>
      <p:ext uri="{BB962C8B-B14F-4D97-AF65-F5344CB8AC3E}">
        <p14:creationId xmlns:p14="http://schemas.microsoft.com/office/powerpoint/2010/main" val="2442541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B4C0-BFAE-49C0-8188-804674C0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FCE662-1D00-4E3B-9FCD-086A9F2CD0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4"/>
          <a:stretch/>
        </p:blipFill>
        <p:spPr bwMode="auto">
          <a:xfrm>
            <a:off x="1545225" y="2730373"/>
            <a:ext cx="5335572" cy="18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FE114F-F033-4596-8C6B-CD1664304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3" r="40967"/>
          <a:stretch/>
        </p:blipFill>
        <p:spPr bwMode="auto">
          <a:xfrm>
            <a:off x="3026900" y="4673778"/>
            <a:ext cx="2372222" cy="16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29DD6-7191-4578-B285-C07A59C05F9E}"/>
              </a:ext>
            </a:extLst>
          </p:cNvPr>
          <p:cNvSpPr txBox="1"/>
          <p:nvPr/>
        </p:nvSpPr>
        <p:spPr>
          <a:xfrm>
            <a:off x="881805" y="1824507"/>
            <a:ext cx="6890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charter"/>
              </a:rPr>
              <a:t>N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ode 0 has 2 edges connecting to its neighbors plus a self-loop.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degree equals 4 (i.e. 2 + 2). For node 3, its degree equals 5 (3 + 2).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BC3CB9E-04B8-4A9A-B73E-58EBDB85E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35"/>
          <a:stretch/>
        </p:blipFill>
        <p:spPr bwMode="auto">
          <a:xfrm>
            <a:off x="8057827" y="1824507"/>
            <a:ext cx="2170526" cy="22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5C3A74D-E47F-4DBB-B06C-41896D5A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33" y="4819013"/>
            <a:ext cx="4613590" cy="14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6545AD-6970-4447-8C13-8027FF41DC6E}"/>
              </a:ext>
            </a:extLst>
          </p:cNvPr>
          <p:cNvSpPr txBox="1"/>
          <p:nvPr/>
        </p:nvSpPr>
        <p:spPr>
          <a:xfrm>
            <a:off x="9530499" y="5665509"/>
            <a:ext cx="187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Propagation Rule</a:t>
            </a:r>
          </a:p>
        </p:txBody>
      </p:sp>
    </p:spTree>
    <p:extLst>
      <p:ext uri="{BB962C8B-B14F-4D97-AF65-F5344CB8AC3E}">
        <p14:creationId xmlns:p14="http://schemas.microsoft.com/office/powerpoint/2010/main" val="201531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77F7-58DF-4446-A1B0-7594AD5A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739C7-A353-4BF7-8539-0BF5567DF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98170"/>
            <a:ext cx="4031087" cy="26594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3FAE5-E4D9-4761-93E2-08F9DC3E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94" y="2019327"/>
            <a:ext cx="4005330" cy="2904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6E8D6B-A674-4C94-995F-D95EAD287C10}"/>
              </a:ext>
            </a:extLst>
          </p:cNvPr>
          <p:cNvSpPr txBox="1"/>
          <p:nvPr/>
        </p:nvSpPr>
        <p:spPr>
          <a:xfrm>
            <a:off x="1134769" y="4642213"/>
            <a:ext cx="211398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Malgun Gothic" panose="020B0503020000020004" pitchFamily="34" charset="-127"/>
            </a:endParaRPr>
          </a:p>
          <a:p>
            <a:r>
              <a:rPr lang="en-US" sz="1400" b="0" i="0" u="none" strike="noStrike" baseline="0" dirty="0">
                <a:latin typeface="Malgun Gothic" panose="020B0503020000020004" pitchFamily="34" charset="-127"/>
              </a:rPr>
              <a:t># parameters: 4x4 = 16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EA0AAB-972F-49A7-AA02-7015FBF1FE62}"/>
              </a:ext>
            </a:extLst>
          </p:cNvPr>
          <p:cNvSpPr txBox="1"/>
          <p:nvPr/>
        </p:nvSpPr>
        <p:spPr>
          <a:xfrm>
            <a:off x="3235945" y="4619313"/>
            <a:ext cx="20820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Malgun Gothic" panose="020B0503020000020004" pitchFamily="34" charset="-127"/>
            </a:endParaRPr>
          </a:p>
          <a:p>
            <a:r>
              <a:rPr lang="en-US" sz="1400" b="0" i="0" u="none" strike="noStrike" baseline="0" dirty="0">
                <a:latin typeface="Malgun Gothic" panose="020B0503020000020004" pitchFamily="34" charset="-127"/>
              </a:rPr>
              <a:t># parameters: 4x4 = 16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AD79A-FFB9-49C6-AC3F-662B4C60637A}"/>
              </a:ext>
            </a:extLst>
          </p:cNvPr>
          <p:cNvSpPr txBox="1"/>
          <p:nvPr/>
        </p:nvSpPr>
        <p:spPr>
          <a:xfrm>
            <a:off x="6021150" y="4781189"/>
            <a:ext cx="24167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Malgun Gothic" panose="020B0503020000020004" pitchFamily="34" charset="-127"/>
            </a:endParaRPr>
          </a:p>
          <a:p>
            <a:r>
              <a:rPr lang="en-US" sz="1400" b="0" i="0" u="none" strike="noStrike" baseline="0" dirty="0">
                <a:latin typeface="Malgun Gothic" panose="020B0503020000020004" pitchFamily="34" charset="-127"/>
              </a:rPr>
              <a:t># parameters: 16x0.75 = 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DB09C-42A7-4273-A4C6-FFCECCE2EF81}"/>
              </a:ext>
            </a:extLst>
          </p:cNvPr>
          <p:cNvSpPr txBox="1"/>
          <p:nvPr/>
        </p:nvSpPr>
        <p:spPr>
          <a:xfrm>
            <a:off x="8374014" y="4944684"/>
            <a:ext cx="2781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Malgun Gothic" panose="020B0503020000020004" pitchFamily="34" charset="-127"/>
              </a:rPr>
              <a:t># parameters: 16x0.75x0.75 = 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8253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AEB6-68C8-4742-8F85-5FFC54EC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450" y="792160"/>
            <a:ext cx="10058400" cy="1225675"/>
          </a:xfrm>
        </p:spPr>
        <p:txBody>
          <a:bodyPr>
            <a:normAutofit fontScale="90000"/>
          </a:bodyPr>
          <a:lstStyle/>
          <a:p>
            <a:r>
              <a:rPr lang="en-US" dirty="0"/>
              <a:t>Dropout</a:t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46BCD-51DA-43E7-81B8-6711F7B6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450" y="1841338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Malgun Gothic" panose="020B0503020000020004" pitchFamily="34" charset="-127"/>
              </a:rPr>
              <a:t>Hidden states in a graph neural network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A0A78-A05E-49FE-97CB-686FBFA2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50" y="2761356"/>
            <a:ext cx="3593206" cy="515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1DE3E-CF6F-4F83-8C4F-D943CC55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92" y="2346598"/>
            <a:ext cx="4408667" cy="3394673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BB28EC49-64A0-4E17-852E-3931BFC8E7D2}"/>
              </a:ext>
            </a:extLst>
          </p:cNvPr>
          <p:cNvSpPr/>
          <p:nvPr/>
        </p:nvSpPr>
        <p:spPr>
          <a:xfrm rot="17152224">
            <a:off x="4297613" y="2838362"/>
            <a:ext cx="941134" cy="29746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4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AFF6-4B0C-41EF-A233-1AB0BEFF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53D5F0-D12B-484B-AB39-60790681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0876" y="1896414"/>
            <a:ext cx="4121239" cy="37026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7224C5-BD78-47F3-9432-3ABEBA51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97" y="1896414"/>
            <a:ext cx="4353059" cy="352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3EFC85-BE1A-44EB-ABA8-581FDEDB4A80}"/>
              </a:ext>
            </a:extLst>
          </p:cNvPr>
          <p:cNvSpPr txBox="1"/>
          <p:nvPr/>
        </p:nvSpPr>
        <p:spPr>
          <a:xfrm>
            <a:off x="423888" y="5871016"/>
            <a:ext cx="940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Malgun Gothic" panose="020B0503020000020004" pitchFamily="34" charset="-127"/>
              </a:rPr>
              <a:t>And many other options are possible. The proper method depends on your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1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0C8C6-3673-46D9-8F00-54B5A3C6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Example: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Zachary’s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 karate club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198F7-9007-44FC-B32C-2986EBED1717}"/>
              </a:ext>
            </a:extLst>
          </p:cNvPr>
          <p:cNvSpPr txBox="1"/>
          <p:nvPr/>
        </p:nvSpPr>
        <p:spPr>
          <a:xfrm>
            <a:off x="1135930" y="1800519"/>
            <a:ext cx="9529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Social graph with labels</a:t>
            </a:r>
          </a:p>
          <a:p>
            <a:r>
              <a:rPr lang="en-US" b="1" dirty="0"/>
              <a:t>Output: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task is to predict which side of the conflict each member of the karate club chooses </a:t>
            </a:r>
            <a:r>
              <a:rPr lang="en-US" dirty="0"/>
              <a:t>(Node classification).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9D84531-264D-437A-B0B7-B95AE951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706446"/>
            <a:ext cx="8384751" cy="29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F6C957-CE2C-4F4D-8910-F1C427267240}"/>
              </a:ext>
            </a:extLst>
          </p:cNvPr>
          <p:cNvSpPr txBox="1"/>
          <p:nvPr/>
        </p:nvSpPr>
        <p:spPr>
          <a:xfrm>
            <a:off x="175058" y="5765467"/>
            <a:ext cx="114508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 err="1">
                <a:solidFill>
                  <a:srgbClr val="000000"/>
                </a:solidFill>
                <a:latin typeface="Malgun Gothic" panose="020B0503020000020004" pitchFamily="34" charset="-127"/>
              </a:rPr>
              <a:t>Kipf</a:t>
            </a:r>
            <a:r>
              <a:rPr lang="en-US" sz="1000" b="0" i="0" u="none" strike="noStrike" baseline="0" dirty="0">
                <a:solidFill>
                  <a:srgbClr val="000000"/>
                </a:solidFill>
                <a:latin typeface="Malgun Gothic" panose="020B0503020000020004" pitchFamily="34" charset="-127"/>
              </a:rPr>
              <a:t>, Thomas N., and Max Welling. 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Malgun Gothic" panose="020B0503020000020004" pitchFamily="34" charset="-127"/>
              </a:rPr>
              <a:t>"Semi-supervised classification with graph convolutional networks." </a:t>
            </a:r>
            <a:r>
              <a:rPr lang="en-US" sz="1000" b="0" i="0" u="none" strike="noStrike" baseline="0" dirty="0" err="1">
                <a:solidFill>
                  <a:srgbClr val="000000"/>
                </a:solidFill>
                <a:latin typeface="Malgun Gothic" panose="020B0503020000020004" pitchFamily="34" charset="-127"/>
              </a:rPr>
              <a:t>arXivpreprint</a:t>
            </a:r>
            <a:r>
              <a:rPr lang="en-US" sz="1000" b="0" i="0" u="none" strike="noStrike" baseline="0" dirty="0">
                <a:solidFill>
                  <a:srgbClr val="000000"/>
                </a:solidFill>
                <a:latin typeface="Malgun Gothic" panose="020B0503020000020004" pitchFamily="34" charset="-127"/>
              </a:rPr>
              <a:t> arXiv:1609.02907 (2016) 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Malgun Gothic" panose="020B0503020000020004" pitchFamily="34" charset="-127"/>
              </a:rPr>
              <a:t>http://tkipf.github.io/graph-convolutional-networks/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36A8D-2693-47B6-9AF9-7AC4D382817C}"/>
              </a:ext>
            </a:extLst>
          </p:cNvPr>
          <p:cNvSpPr txBox="1"/>
          <p:nvPr/>
        </p:nvSpPr>
        <p:spPr>
          <a:xfrm>
            <a:off x="471488" y="5246666"/>
            <a:ext cx="3010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Administrator and Instructor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4462B8-03C2-484B-A98F-379F84DCC7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770" y="2849019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E588F6-3886-4E4F-9436-D4326FABE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12171" r="11197" b="10805"/>
          <a:stretch/>
        </p:blipFill>
        <p:spPr bwMode="auto">
          <a:xfrm>
            <a:off x="811530" y="3210953"/>
            <a:ext cx="2868051" cy="19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31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AEB6-68C8-4742-8F85-5FFC54EC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46BCD-51DA-43E7-81B8-6711F7B60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Graph Convolutional Network (GCN)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Graph Attention Network (GAT)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Gated Graph Neural Network (GGNN)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Graph Auto-Encoders</a:t>
            </a:r>
          </a:p>
        </p:txBody>
      </p:sp>
    </p:spTree>
    <p:extLst>
      <p:ext uri="{BB962C8B-B14F-4D97-AF65-F5344CB8AC3E}">
        <p14:creationId xmlns:p14="http://schemas.microsoft.com/office/powerpoint/2010/main" val="744549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AEB6-68C8-4742-8F85-5FFC54EC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Graph Attention Network (GAT)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F22BE-0966-4124-B397-51C90BDFD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858" y="2209081"/>
            <a:ext cx="8700623" cy="40633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C1033E-86C4-4462-B3B1-139CE0F8A002}"/>
              </a:ext>
            </a:extLst>
          </p:cNvPr>
          <p:cNvSpPr txBox="1"/>
          <p:nvPr/>
        </p:nvSpPr>
        <p:spPr>
          <a:xfrm>
            <a:off x="933842" y="1737360"/>
            <a:ext cx="9133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0" i="0" u="none" strike="noStrike" baseline="0" dirty="0">
                <a:solidFill>
                  <a:srgbClr val="393328"/>
                </a:solidFill>
                <a:latin typeface="HelveticaNeue-Light"/>
              </a:rPr>
              <a:t>Monti et al. (CVPR 2017), Hoshen (NIPS 2017), Veličković et al. (ICLR 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93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837E-B432-4237-B41B-014043E0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08A12-9130-4D29-AAA6-122AACC6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72" y="1905949"/>
            <a:ext cx="9452651" cy="43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9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AEB6-68C8-4742-8F85-5FFC54EC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Graph Auto-Encoders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7C1D02-ABC9-4D18-B3EE-6052A3A1E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34" y="1966125"/>
            <a:ext cx="6795293" cy="2925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E6500-D66F-4A83-B770-D82746D7A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392" y="1791452"/>
            <a:ext cx="3412901" cy="3329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28EA0-7C55-49BB-A5CD-2697ED495AFC}"/>
              </a:ext>
            </a:extLst>
          </p:cNvPr>
          <p:cNvSpPr txBox="1"/>
          <p:nvPr/>
        </p:nvSpPr>
        <p:spPr>
          <a:xfrm>
            <a:off x="505707" y="5079681"/>
            <a:ext cx="609678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Link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Matrix completion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37552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0F0B-A981-44F4-83F2-37D7A7A1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GCNN Tools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95CBC068-3AFD-4670-AC04-BB87CF64FCE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370399" y="2203953"/>
            <a:ext cx="2320172" cy="92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862B9F-BDCD-4FCE-B6DD-25D316BB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98" y="1893442"/>
            <a:ext cx="3388708" cy="1047205"/>
          </a:xfrm>
          <a:prstGeom prst="rect">
            <a:avLst/>
          </a:prstGeom>
        </p:spPr>
      </p:pic>
      <p:pic>
        <p:nvPicPr>
          <p:cNvPr id="5132" name="Picture 12" descr="logo">
            <a:extLst>
              <a:ext uri="{FF2B5EF4-FFF2-40B4-BE49-F238E27FC236}">
                <a16:creationId xmlns:a16="http://schemas.microsoft.com/office/drawing/2014/main" id="{B05FEE5D-2BCC-41BA-987E-FBF8DD8E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83" y="2017631"/>
            <a:ext cx="2812330" cy="7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9F9B6-51AD-42A1-A3C0-2832BAA41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574" y="3917353"/>
            <a:ext cx="4314825" cy="96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FACC27-156D-4EF9-ABA2-F2079125CD47}"/>
              </a:ext>
            </a:extLst>
          </p:cNvPr>
          <p:cNvSpPr txBox="1"/>
          <p:nvPr/>
        </p:nvSpPr>
        <p:spPr>
          <a:xfrm>
            <a:off x="5756688" y="5102704"/>
            <a:ext cx="58677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William L. Hamilton McGill University 2020, Graph Representation Learning, https://www.cs.mcgill.ca/~wlh/grl_book/</a:t>
            </a:r>
          </a:p>
        </p:txBody>
      </p:sp>
    </p:spTree>
    <p:extLst>
      <p:ext uri="{BB962C8B-B14F-4D97-AF65-F5344CB8AC3E}">
        <p14:creationId xmlns:p14="http://schemas.microsoft.com/office/powerpoint/2010/main" val="2315649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EEFD8-BE08-496A-8A67-A9FBA374253A}"/>
              </a:ext>
            </a:extLst>
          </p:cNvPr>
          <p:cNvSpPr txBox="1"/>
          <p:nvPr/>
        </p:nvSpPr>
        <p:spPr>
          <a:xfrm>
            <a:off x="5289754" y="639097"/>
            <a:ext cx="6253317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F1967CCE-D314-423F-AE07-F3D84685E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28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EE7D-D01F-4C37-B381-E02D55FD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Graph-structured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4F4EC-2AAA-4D20-87F7-9B45FF6D4077}"/>
              </a:ext>
            </a:extLst>
          </p:cNvPr>
          <p:cNvSpPr txBox="1"/>
          <p:nvPr/>
        </p:nvSpPr>
        <p:spPr>
          <a:xfrm>
            <a:off x="1350718" y="1938677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393328"/>
                </a:solidFill>
                <a:latin typeface="HelveticaNeue-Light"/>
              </a:rPr>
              <a:t>A lot of real-world data does not “live” on grids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D0CAA-7BD6-48CE-B5C2-FF68561B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8" y="2489372"/>
            <a:ext cx="3271234" cy="2060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76D97-D071-4301-9726-F797C5EFB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6" b="3642"/>
          <a:stretch/>
        </p:blipFill>
        <p:spPr>
          <a:xfrm>
            <a:off x="4835950" y="4245912"/>
            <a:ext cx="2125522" cy="1768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DB334B-A93A-47AB-8A82-3919129FA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804" y="5130106"/>
            <a:ext cx="1468192" cy="4765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AA3F2-BA97-406D-9C25-994DDDAB8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343" y="2308009"/>
            <a:ext cx="3449236" cy="1515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1B7224-060E-47A8-B876-2F26BAD53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731" y="2612088"/>
            <a:ext cx="320513" cy="235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647FA6-8D3D-4C27-88FC-8AA65931E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579" y="3690594"/>
            <a:ext cx="2331861" cy="2323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EC8A51-1C17-4E8F-9ED5-C77F69214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5431" y="5776042"/>
            <a:ext cx="798490" cy="2382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EC778A-8A03-4839-9F77-7AB6072DC76A}"/>
              </a:ext>
            </a:extLst>
          </p:cNvPr>
          <p:cNvSpPr txBox="1"/>
          <p:nvPr/>
        </p:nvSpPr>
        <p:spPr>
          <a:xfrm>
            <a:off x="269264" y="5670118"/>
            <a:ext cx="6095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HelveticaNeue-Light"/>
              </a:rPr>
              <a:t>Standard </a:t>
            </a:r>
            <a:r>
              <a:rPr lang="en-US" sz="1800" b="1" i="0" u="none" strike="noStrike" baseline="0" dirty="0">
                <a:latin typeface="HelveticaNeue-Bold"/>
              </a:rPr>
              <a:t>CNN </a:t>
            </a:r>
            <a:r>
              <a:rPr lang="en-US" sz="1800" b="0" i="0" u="none" strike="noStrike" baseline="0" dirty="0">
                <a:latin typeface="HelveticaNeue-Light"/>
              </a:rPr>
              <a:t>and </a:t>
            </a:r>
            <a:r>
              <a:rPr lang="en-US" sz="1800" b="1" i="0" u="none" strike="noStrike" baseline="0" dirty="0">
                <a:latin typeface="HelveticaNeue-Bold"/>
              </a:rPr>
              <a:t>RNN </a:t>
            </a:r>
            <a:r>
              <a:rPr lang="en-US" sz="1800" b="0" i="0" u="none" strike="noStrike" baseline="0" dirty="0">
                <a:latin typeface="HelveticaNeue-Light"/>
              </a:rPr>
              <a:t>architectures don’t</a:t>
            </a:r>
          </a:p>
          <a:p>
            <a:pPr algn="l"/>
            <a:r>
              <a:rPr lang="en-US" sz="1800" b="0" i="0" u="none" strike="noStrike" baseline="0" dirty="0">
                <a:latin typeface="HelveticaNeue-Light"/>
              </a:rPr>
              <a:t>work on this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5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49F0-1A0F-4C98-80D7-620522E8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Machine Learning problem for Graph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6EB29-BDC8-4F12-A491-7C49A1EA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23" y="1965460"/>
            <a:ext cx="10058400" cy="35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CA39-5E91-4E5D-B690-14529136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8A970-0967-4B5E-BAFB-0BAC19F06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b="1" dirty="0"/>
              <a:t>Network Analysis </a:t>
            </a:r>
          </a:p>
          <a:p>
            <a:r>
              <a:rPr lang="en-US" dirty="0"/>
              <a:t>1. Node classification </a:t>
            </a:r>
          </a:p>
          <a:p>
            <a:r>
              <a:rPr lang="en-US" dirty="0"/>
              <a:t>2. Link prediction </a:t>
            </a:r>
          </a:p>
          <a:p>
            <a:r>
              <a:rPr lang="en-US" dirty="0"/>
              <a:t>3. Matrix completion </a:t>
            </a:r>
          </a:p>
          <a:p>
            <a:r>
              <a:rPr lang="en-US" dirty="0"/>
              <a:t>• </a:t>
            </a:r>
            <a:r>
              <a:rPr lang="en-US" b="1" dirty="0"/>
              <a:t>Molecular Applications</a:t>
            </a:r>
            <a:r>
              <a:rPr lang="en-US" dirty="0"/>
              <a:t> </a:t>
            </a:r>
          </a:p>
          <a:p>
            <a:r>
              <a:rPr lang="en-US" dirty="0"/>
              <a:t>1. Neural molecular fingerprint </a:t>
            </a:r>
          </a:p>
          <a:p>
            <a:r>
              <a:rPr lang="en-US" dirty="0"/>
              <a:t>2. Quantitative Structure-Property Relationship (QSPR) </a:t>
            </a:r>
          </a:p>
          <a:p>
            <a:r>
              <a:rPr lang="en-US" dirty="0"/>
              <a:t>3. Molecular generative model </a:t>
            </a:r>
          </a:p>
          <a:p>
            <a:r>
              <a:rPr lang="en-US" dirty="0"/>
              <a:t>• </a:t>
            </a:r>
            <a:r>
              <a:rPr lang="en-US" b="1" dirty="0"/>
              <a:t>Interacting physical system</a:t>
            </a:r>
          </a:p>
        </p:txBody>
      </p:sp>
    </p:spTree>
    <p:extLst>
      <p:ext uri="{BB962C8B-B14F-4D97-AF65-F5344CB8AC3E}">
        <p14:creationId xmlns:p14="http://schemas.microsoft.com/office/powerpoint/2010/main" val="75737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604-F156-493B-B1BF-2F7DC93D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Graph Neural Nets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E05E6-39C0-417D-8A64-1EC86A9D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83" y="1812269"/>
            <a:ext cx="9594623" cy="45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53B2-89B9-4FE9-BF56-90A944CB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Networks (GCNs)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EDE80-81F5-4691-B241-A2E19D085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893" y="1981355"/>
            <a:ext cx="7495174" cy="36946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A0D4B-7D99-40A7-B615-6E3BB27D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33" y="1921856"/>
            <a:ext cx="2936383" cy="949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5D238B-F296-44C9-8B95-5878EAF870F1}"/>
              </a:ext>
            </a:extLst>
          </p:cNvPr>
          <p:cNvSpPr txBox="1"/>
          <p:nvPr/>
        </p:nvSpPr>
        <p:spPr>
          <a:xfrm>
            <a:off x="903070" y="5821020"/>
            <a:ext cx="10122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393328"/>
                </a:solidFill>
                <a:latin typeface="HelveticaNeue-Light"/>
              </a:rPr>
              <a:t>Main Idea:</a:t>
            </a:r>
            <a:r>
              <a:rPr lang="en-US" sz="1800" b="0" i="0" u="none" strike="noStrike" baseline="0" dirty="0">
                <a:solidFill>
                  <a:srgbClr val="393328"/>
                </a:solidFill>
                <a:latin typeface="HelveticaNeue-Light"/>
              </a:rPr>
              <a:t> Pass massages between nodes to refine node (and possibly edge) 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5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C13C-9A3A-4674-BD29-4DAA499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Networks (GCNs)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DB664-67AF-4429-A529-77F5FC5C9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813555"/>
            <a:ext cx="9269037" cy="4263186"/>
          </a:xfrm>
        </p:spPr>
      </p:pic>
    </p:spTree>
    <p:extLst>
      <p:ext uri="{BB962C8B-B14F-4D97-AF65-F5344CB8AC3E}">
        <p14:creationId xmlns:p14="http://schemas.microsoft.com/office/powerpoint/2010/main" val="90390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6752-598A-4809-A989-387D62DE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B07EA9-6772-4A3A-AF1F-60C8E3827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05" y="1840223"/>
            <a:ext cx="1815921" cy="5280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B3AB6-E775-44E3-BAC5-B9A5AFEB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" y="2680979"/>
            <a:ext cx="1970853" cy="2371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A4D8C-29B0-4477-B1EE-AAF86591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742" y="1840223"/>
            <a:ext cx="7643235" cy="4332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48BD50-471D-47C3-920D-DAB555BB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660" y="4695638"/>
            <a:ext cx="965915" cy="4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455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4706</TotalTime>
  <Words>537</Words>
  <Application>Microsoft Office PowerPoint</Application>
  <PresentationFormat>Widescreen</PresentationFormat>
  <Paragraphs>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Malgun Gothic</vt:lpstr>
      <vt:lpstr>Arial</vt:lpstr>
      <vt:lpstr>Calibri</vt:lpstr>
      <vt:lpstr>Calibri Light</vt:lpstr>
      <vt:lpstr>Cambria Math</vt:lpstr>
      <vt:lpstr>charter</vt:lpstr>
      <vt:lpstr>HelveticaNeue-Bold</vt:lpstr>
      <vt:lpstr>HelveticaNeue-Light</vt:lpstr>
      <vt:lpstr>Retrospect</vt:lpstr>
      <vt:lpstr>Graph Convolution Neural Network (GCNN)</vt:lpstr>
      <vt:lpstr>Traditional Neural Networks</vt:lpstr>
      <vt:lpstr>Graph-structured Data</vt:lpstr>
      <vt:lpstr>Example for Machine Learning problem for Graph Data</vt:lpstr>
      <vt:lpstr>Applications of GCNN</vt:lpstr>
      <vt:lpstr>A Brief History of Graph Neural Nets</vt:lpstr>
      <vt:lpstr>Graph Convolutional Networks (GCNs)</vt:lpstr>
      <vt:lpstr>Graph Convolutional Networks (GCNs)</vt:lpstr>
      <vt:lpstr>Convolutional Neural Networks (CNNs)</vt:lpstr>
      <vt:lpstr>Graph Convolutional Networks (GCNs)</vt:lpstr>
      <vt:lpstr>Graph Convolutional Networks (GCNs)</vt:lpstr>
      <vt:lpstr>Practical issues of Graph Convolutional Networks (GCNs)</vt:lpstr>
      <vt:lpstr>Example</vt:lpstr>
      <vt:lpstr>Dropout</vt:lpstr>
      <vt:lpstr>Dropout   </vt:lpstr>
      <vt:lpstr>Dropout</vt:lpstr>
      <vt:lpstr>Example:Zachary’s karate club</vt:lpstr>
      <vt:lpstr>Architecture of Graph Neural Networks</vt:lpstr>
      <vt:lpstr>Graph Attention Network (GAT) </vt:lpstr>
      <vt:lpstr>Graph Auto-Encoders</vt:lpstr>
      <vt:lpstr>GCNN Tools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Convolution Neural Network (GCNN)</dc:title>
  <dc:creator>Neha Baranwal</dc:creator>
  <cp:lastModifiedBy>Neha Baranwal</cp:lastModifiedBy>
  <cp:revision>51</cp:revision>
  <dcterms:created xsi:type="dcterms:W3CDTF">2021-08-16T13:28:45Z</dcterms:created>
  <dcterms:modified xsi:type="dcterms:W3CDTF">2021-09-02T11:54:29Z</dcterms:modified>
</cp:coreProperties>
</file>